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7" r:id="rId3"/>
    <p:sldId id="266" r:id="rId4"/>
    <p:sldId id="280" r:id="rId5"/>
    <p:sldId id="267" r:id="rId6"/>
    <p:sldId id="277" r:id="rId7"/>
    <p:sldId id="281" r:id="rId8"/>
    <p:sldId id="282" r:id="rId9"/>
    <p:sldId id="283" r:id="rId10"/>
    <p:sldId id="276" r:id="rId11"/>
    <p:sldId id="286" r:id="rId12"/>
    <p:sldId id="284" r:id="rId13"/>
    <p:sldId id="28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7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0DBE4C-6AB6-4BA2-57FC-DAA548B1B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D71E1-485B-5A3F-6BFD-901DD9975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4F3470-ED75-1FCE-400A-CE4FD15A2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DB440-E2F2-A3AD-EAE3-8D2CAC361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AD203-252F-3B44-826A-D97DA073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52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84F8-4D17-47BF-D4CC-8888B16AD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109540-7630-B9D2-59C0-B8FAB9B023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5FBB7B-3747-2429-2914-FA4A66E43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1591B34-194E-5CD2-3780-134C04FE5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79E2D-9A11-7D77-45A7-3ABFFCF68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C83C160-2ED1-7E77-5607-F4D218322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83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157D39-EE8C-8E9A-B4A8-6FAC292D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F8CC399-EA96-04FA-9607-A3EB8F981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8C4135-1F23-6958-4EAF-69B463F2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FD826D-9F31-BE1A-50B0-4789C77C0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71AA0A-E658-C628-177F-C5854C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01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9FB527-B31C-BAA1-6530-3485395A98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A33E080-4B0B-2411-780B-ABCB9D6AE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77F8BB-E7F2-2856-C0AD-FD9836A6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A0D645-8DBA-26F1-14BA-A3FBA0A9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7500E0-7D34-6A87-39BF-A960B573E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27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E635A8-239B-AF02-1BD0-F11A92F8F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8CEC23-52EB-9C6D-1837-F5CB942E8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33D75-5DA6-1B48-E245-8E3857A64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05C966-478A-EB11-4FCD-A00BF979E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2E2233-5BE8-DE57-FE65-B8D2D6E3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40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0C84C5-5CE2-2708-C895-634D7E17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01B3B8-18F1-8FF8-0468-798D2572F9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F6B78E-90C5-518E-37C9-F7A5E334A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A64458-618B-26A3-68FF-4E112BF12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3CEB34-0AF1-4011-9376-0E8AF163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42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6B325C-C04C-CED1-CA15-507D66325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A14FBF-5C46-0405-1125-2A926B3F02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F5BC3C-CD15-2944-A191-E13B9C0C03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7167CC-9991-E8C9-84DA-190F0C44E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A0C366-6D15-B0CF-CB9D-BDDF1E9F1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0DE4103-0B93-E186-CE02-1ED164D84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48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76AD1-979E-402F-E9F1-5A3ECDBE9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8870D1-2DAE-DC06-4FA8-0D3B61D58F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EDA8C3-91DD-F2D3-0E49-598CEB4976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7E78C7-595E-BE56-4D77-81FC142196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68ABE3-4069-9FF3-C6F8-3EA08D234A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2955B4-8C2B-C888-4268-ADE80685B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6AB6CE3-0E3C-A1A1-AA0E-03E96E6F3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FEB185-C8CA-042E-E1B7-4B98AB77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64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D0620-B5AB-83D3-52D3-2F409BD94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1C68FB4-81E1-E60C-DC76-089908007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0E8393-4389-0536-FFF8-C97A36FC3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2DF9DD9-583A-C280-CC96-5F83BEA0D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155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353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CE1F8B1-FE97-EBDD-586C-427AC770AA0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A14D8B-51E1-F074-3EA5-355980A3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2BE1A9C-5DA1-0E03-470E-5084EB488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0206011-375F-0349-6281-DF92B5717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15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DFC04-71E8-CE79-C70A-969F15B4F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6D804F-014B-F5DB-06B1-6931CC231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1CB576-98E5-D082-9FDA-7188A503A0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1AEBDA-89D8-E4DD-252A-2C2B7EA7C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FC1B2A-0F3A-CCC3-CFF4-0667D019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8FA124-8081-9889-3E89-EAF00E8C7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69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B57034A-7644-C986-9AB7-1881E867E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744D4-17D8-0666-66EC-9368DD65F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844947-220B-A9D8-71B8-AE97F4F31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F6A0F-3B97-4D8F-957A-977AD0ADBB82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D3C01-4B9B-3D7B-D06B-9E317A8DEF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122AF7-5B72-5003-E0B6-54EF57E067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F0D16-DE91-49B5-A029-D44BD88A4D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758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2373B2-4EA6-2CDE-D075-EDEFFD2298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E6418-A16C-3DF2-FEBE-6A4F1CE1DB26}"/>
              </a:ext>
            </a:extLst>
          </p:cNvPr>
          <p:cNvSpPr txBox="1"/>
          <p:nvPr/>
        </p:nvSpPr>
        <p:spPr>
          <a:xfrm>
            <a:off x="686815" y="2294572"/>
            <a:ext cx="91970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</a:rPr>
              <a:t>DimensionalPioneers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A958869-71E3-0225-E243-1E0EE24BAAAC}"/>
              </a:ext>
            </a:extLst>
          </p:cNvPr>
          <p:cNvCxnSpPr>
            <a:cxnSpLocks/>
          </p:cNvCxnSpPr>
          <p:nvPr/>
        </p:nvCxnSpPr>
        <p:spPr>
          <a:xfrm>
            <a:off x="686816" y="2464420"/>
            <a:ext cx="1150518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F849161-DC9F-855D-AA0D-D60E10DB2496}"/>
              </a:ext>
            </a:extLst>
          </p:cNvPr>
          <p:cNvSpPr txBox="1"/>
          <p:nvPr/>
        </p:nvSpPr>
        <p:spPr>
          <a:xfrm>
            <a:off x="686815" y="3640808"/>
            <a:ext cx="3724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다차원 시각화 </a:t>
            </a:r>
            <a:r>
              <a:rPr lang="en-US" altLang="ko-KR" dirty="0">
                <a:solidFill>
                  <a:schemeClr val="bg1"/>
                </a:solidFill>
              </a:rPr>
              <a:t>: 2D</a:t>
            </a:r>
            <a:r>
              <a:rPr lang="ko-KR" altLang="en-US" dirty="0">
                <a:solidFill>
                  <a:schemeClr val="bg1"/>
                </a:solidFill>
              </a:rPr>
              <a:t>에서 </a:t>
            </a:r>
            <a:r>
              <a:rPr lang="en-US" altLang="ko-KR" dirty="0">
                <a:solidFill>
                  <a:schemeClr val="bg1"/>
                </a:solidFill>
              </a:rPr>
              <a:t>3D</a:t>
            </a:r>
            <a:r>
              <a:rPr lang="ko-KR" altLang="en-US" dirty="0">
                <a:solidFill>
                  <a:schemeClr val="bg1"/>
                </a:solidFill>
              </a:rPr>
              <a:t>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87609-F2AC-5A70-1135-5C04EC703632}"/>
              </a:ext>
            </a:extLst>
          </p:cNvPr>
          <p:cNvSpPr txBox="1"/>
          <p:nvPr/>
        </p:nvSpPr>
        <p:spPr>
          <a:xfrm>
            <a:off x="11086888" y="6586181"/>
            <a:ext cx="10951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코리아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아카데미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D6661-3032-A530-C15E-C5E620F4FB90}"/>
              </a:ext>
            </a:extLst>
          </p:cNvPr>
          <p:cNvSpPr txBox="1"/>
          <p:nvPr/>
        </p:nvSpPr>
        <p:spPr>
          <a:xfrm>
            <a:off x="9987228" y="6255238"/>
            <a:ext cx="20924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</a:rPr>
              <a:t>1</a:t>
            </a:r>
            <a:r>
              <a:rPr lang="ko-KR" altLang="en-US" sz="1200" dirty="0">
                <a:solidFill>
                  <a:schemeClr val="bg1"/>
                </a:solidFill>
              </a:rPr>
              <a:t>조 </a:t>
            </a:r>
            <a:r>
              <a:rPr lang="en-US" altLang="ko-KR" sz="1200" dirty="0">
                <a:solidFill>
                  <a:schemeClr val="bg1"/>
                </a:solidFill>
              </a:rPr>
              <a:t>: </a:t>
            </a:r>
            <a:r>
              <a:rPr lang="ko-KR" altLang="en-US" sz="1200" dirty="0">
                <a:solidFill>
                  <a:schemeClr val="bg1"/>
                </a:solidFill>
              </a:rPr>
              <a:t>서영우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</a:rPr>
              <a:t>김신미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윤성민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2505482-649A-4329-BDAE-82EDF85394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2584"/>
            <a:ext cx="1482842" cy="385879"/>
          </a:xfrm>
          <a:prstGeom prst="rect">
            <a:avLst/>
          </a:prstGeom>
        </p:spPr>
      </p:pic>
      <p:pic>
        <p:nvPicPr>
          <p:cNvPr id="16" name="_x278651016" descr="EMB0000378c3f3d">
            <a:extLst>
              <a:ext uri="{FF2B5EF4-FFF2-40B4-BE49-F238E27FC236}">
                <a16:creationId xmlns:a16="http://schemas.microsoft.com/office/drawing/2014/main" id="{7BC016B7-C760-44A5-B367-B0AC1285B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763" y="6525099"/>
            <a:ext cx="1180238" cy="37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754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7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70924-4818-4712-415A-E82893DAF5FB}"/>
              </a:ext>
            </a:extLst>
          </p:cNvPr>
          <p:cNvSpPr txBox="1"/>
          <p:nvPr/>
        </p:nvSpPr>
        <p:spPr>
          <a:xfrm>
            <a:off x="2101964" y="2672718"/>
            <a:ext cx="7988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b="1" dirty="0"/>
              <a:t>프로젝트 결과 사진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621C4-50A1-E0A1-9B0A-B13057CA015D}"/>
              </a:ext>
            </a:extLst>
          </p:cNvPr>
          <p:cNvSpPr txBox="1"/>
          <p:nvPr/>
        </p:nvSpPr>
        <p:spPr>
          <a:xfrm>
            <a:off x="5045871" y="409635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/>
              <a:t>프로젝트 사진</a:t>
            </a:r>
            <a:endParaRPr lang="en-US" altLang="ko-KR" sz="2400" dirty="0"/>
          </a:p>
        </p:txBody>
      </p:sp>
      <p:sp>
        <p:nvSpPr>
          <p:cNvPr id="3" name="양쪽 대괄호 2">
            <a:extLst>
              <a:ext uri="{FF2B5EF4-FFF2-40B4-BE49-F238E27FC236}">
                <a16:creationId xmlns:a16="http://schemas.microsoft.com/office/drawing/2014/main" id="{C42A6189-1455-DA23-634F-250F77E68404}"/>
              </a:ext>
            </a:extLst>
          </p:cNvPr>
          <p:cNvSpPr/>
          <p:nvPr/>
        </p:nvSpPr>
        <p:spPr>
          <a:xfrm>
            <a:off x="624468" y="2129883"/>
            <a:ext cx="10838986" cy="3077737"/>
          </a:xfrm>
          <a:prstGeom prst="bracketPair">
            <a:avLst>
              <a:gd name="adj" fmla="val 123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D02149-9AE9-4453-9205-F6C22EF52552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99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기대효과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824DB3-5AC0-154D-0CB3-4A5C9E4D5CC9}"/>
              </a:ext>
            </a:extLst>
          </p:cNvPr>
          <p:cNvSpPr/>
          <p:nvPr/>
        </p:nvSpPr>
        <p:spPr>
          <a:xfrm>
            <a:off x="1102297" y="1683260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0A5674-2ABC-87CD-093F-69DC0E37039B}"/>
              </a:ext>
            </a:extLst>
          </p:cNvPr>
          <p:cNvSpPr/>
          <p:nvPr/>
        </p:nvSpPr>
        <p:spPr>
          <a:xfrm>
            <a:off x="2740420" y="1683261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7D5B30-EDC6-EA9B-A35F-460E19E4B47C}"/>
              </a:ext>
            </a:extLst>
          </p:cNvPr>
          <p:cNvSpPr txBox="1"/>
          <p:nvPr/>
        </p:nvSpPr>
        <p:spPr>
          <a:xfrm>
            <a:off x="1155941" y="1975472"/>
            <a:ext cx="15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접근성 향상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5CBE1A-8869-B821-E157-16ABB3236313}"/>
              </a:ext>
            </a:extLst>
          </p:cNvPr>
          <p:cNvSpPr txBox="1"/>
          <p:nvPr/>
        </p:nvSpPr>
        <p:spPr>
          <a:xfrm>
            <a:off x="2915268" y="1744464"/>
            <a:ext cx="822683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저비용 및  낮은 기술력  환경 지원 </a:t>
            </a:r>
            <a:r>
              <a:rPr lang="en-US" altLang="ko-KR" sz="2000" dirty="0"/>
              <a:t>:</a:t>
            </a:r>
          </a:p>
          <a:p>
            <a:endParaRPr lang="en-US" altLang="ko-KR" sz="800" dirty="0"/>
          </a:p>
          <a:p>
            <a:r>
              <a:rPr lang="ko-KR" altLang="en-US" sz="1400" dirty="0"/>
              <a:t>개인 사용자</a:t>
            </a:r>
            <a:r>
              <a:rPr lang="en-US" altLang="ko-KR" sz="1400" dirty="0"/>
              <a:t>, </a:t>
            </a:r>
            <a:r>
              <a:rPr lang="ko-KR" altLang="en-US" sz="1400" dirty="0"/>
              <a:t>작은 스튜디오</a:t>
            </a:r>
            <a:r>
              <a:rPr lang="en-US" altLang="ko-KR" sz="1400" dirty="0"/>
              <a:t>, </a:t>
            </a:r>
            <a:r>
              <a:rPr lang="ko-KR" altLang="en-US" sz="1400" dirty="0"/>
              <a:t>교육 기관 등 자원이 제한된 환경에서도 </a:t>
            </a:r>
            <a:endParaRPr lang="en-US" altLang="ko-KR" sz="1400" dirty="0"/>
          </a:p>
          <a:p>
            <a:r>
              <a:rPr lang="ko-KR" altLang="en-US" sz="1400" dirty="0"/>
              <a:t>고급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모델링 툴이나 기술적 전문 지식 없이도 </a:t>
            </a:r>
            <a:r>
              <a:rPr lang="en-US" altLang="ko-KR" sz="1400" dirty="0"/>
              <a:t>3D </a:t>
            </a:r>
            <a:r>
              <a:rPr lang="ko-KR" altLang="en-US" sz="1400" dirty="0"/>
              <a:t>콘텐츠를 창출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D4F7488-A278-8374-4BDE-F2F9572A3B54}"/>
              </a:ext>
            </a:extLst>
          </p:cNvPr>
          <p:cNvSpPr/>
          <p:nvPr/>
        </p:nvSpPr>
        <p:spPr>
          <a:xfrm>
            <a:off x="1102295" y="3268121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E9AAEC1-75BD-CABA-39EB-5C3212BE23FD}"/>
              </a:ext>
            </a:extLst>
          </p:cNvPr>
          <p:cNvSpPr/>
          <p:nvPr/>
        </p:nvSpPr>
        <p:spPr>
          <a:xfrm>
            <a:off x="2740418" y="3268122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BE29DB-80ED-9E81-1A90-F66C25201A37}"/>
              </a:ext>
            </a:extLst>
          </p:cNvPr>
          <p:cNvSpPr txBox="1"/>
          <p:nvPr/>
        </p:nvSpPr>
        <p:spPr>
          <a:xfrm>
            <a:off x="1280461" y="3406445"/>
            <a:ext cx="12682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시각적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경험 강화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2643-317C-A5F5-3E60-CF11698A3039}"/>
              </a:ext>
            </a:extLst>
          </p:cNvPr>
          <p:cNvSpPr txBox="1"/>
          <p:nvPr/>
        </p:nvSpPr>
        <p:spPr>
          <a:xfrm>
            <a:off x="2915268" y="3395349"/>
            <a:ext cx="74833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교육적 활용 </a:t>
            </a:r>
            <a:r>
              <a:rPr lang="en-US" altLang="ko-KR" sz="2000" dirty="0"/>
              <a:t>:</a:t>
            </a:r>
          </a:p>
          <a:p>
            <a:endParaRPr lang="en-US" altLang="ko-KR" sz="800" dirty="0"/>
          </a:p>
          <a:p>
            <a:r>
              <a:rPr lang="ko-KR" altLang="en-US" sz="1400" dirty="0"/>
              <a:t>복잡한 과학적 개념</a:t>
            </a:r>
            <a:r>
              <a:rPr lang="en-US" altLang="ko-KR" sz="1400" dirty="0"/>
              <a:t>, </a:t>
            </a:r>
            <a:r>
              <a:rPr lang="ko-KR" altLang="en-US" sz="1400" dirty="0"/>
              <a:t>역사적 장면</a:t>
            </a:r>
            <a:r>
              <a:rPr lang="en-US" altLang="ko-KR" sz="1400" dirty="0"/>
              <a:t>, </a:t>
            </a:r>
            <a:r>
              <a:rPr lang="ko-KR" altLang="en-US" sz="1400" dirty="0"/>
              <a:t>생물학적 구조 등을 </a:t>
            </a:r>
            <a:r>
              <a:rPr lang="en-US" altLang="ko-KR" sz="1400" dirty="0"/>
              <a:t>3D</a:t>
            </a:r>
            <a:r>
              <a:rPr lang="ko-KR" altLang="en-US" sz="1400" dirty="0"/>
              <a:t>로 시각화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6A08D62-EBEB-41E1-FCAC-41EF43C82696}"/>
              </a:ext>
            </a:extLst>
          </p:cNvPr>
          <p:cNvSpPr/>
          <p:nvPr/>
        </p:nvSpPr>
        <p:spPr>
          <a:xfrm>
            <a:off x="1102293" y="4852982"/>
            <a:ext cx="1624634" cy="98453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EFBF44-C158-B7D4-13CC-901FFBE6E165}"/>
              </a:ext>
            </a:extLst>
          </p:cNvPr>
          <p:cNvSpPr/>
          <p:nvPr/>
        </p:nvSpPr>
        <p:spPr>
          <a:xfrm>
            <a:off x="2740416" y="4852983"/>
            <a:ext cx="8388193" cy="9845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907866-4D68-7EFC-DE5B-426635F20821}"/>
              </a:ext>
            </a:extLst>
          </p:cNvPr>
          <p:cNvSpPr txBox="1"/>
          <p:nvPr/>
        </p:nvSpPr>
        <p:spPr>
          <a:xfrm>
            <a:off x="1434025" y="4991306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접근성</a:t>
            </a:r>
            <a:endParaRPr lang="en-US" altLang="ko-KR" sz="2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dirty="0">
                <a:solidFill>
                  <a:schemeClr val="bg1"/>
                </a:solidFill>
                <a:latin typeface="+mj-ea"/>
                <a:ea typeface="+mj-ea"/>
              </a:rPr>
              <a:t>향상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884953-7CEE-05B2-ADF6-EEFD06DE43A7}"/>
              </a:ext>
            </a:extLst>
          </p:cNvPr>
          <p:cNvSpPr txBox="1"/>
          <p:nvPr/>
        </p:nvSpPr>
        <p:spPr>
          <a:xfrm>
            <a:off x="2869617" y="4914537"/>
            <a:ext cx="825899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/>
              <a:t>업무 효율성 향상 </a:t>
            </a:r>
            <a:r>
              <a:rPr lang="en-US" altLang="ko-KR" sz="2000" dirty="0"/>
              <a:t> :</a:t>
            </a:r>
          </a:p>
          <a:p>
            <a:endParaRPr lang="en-US" altLang="ko-KR" sz="800" dirty="0"/>
          </a:p>
          <a:p>
            <a:r>
              <a:rPr lang="ko-KR" altLang="en-US" sz="1400" dirty="0"/>
              <a:t>캐릭터 디자인</a:t>
            </a:r>
            <a:r>
              <a:rPr lang="en-US" altLang="ko-KR" sz="1400" dirty="0"/>
              <a:t>, </a:t>
            </a:r>
            <a:r>
              <a:rPr lang="ko-KR" altLang="en-US" sz="1400" dirty="0"/>
              <a:t>건축 모델링</a:t>
            </a:r>
            <a:r>
              <a:rPr lang="en-US" altLang="ko-KR" sz="1400" dirty="0"/>
              <a:t>, </a:t>
            </a:r>
            <a:r>
              <a:rPr lang="ko-KR" altLang="en-US" sz="1400" dirty="0"/>
              <a:t>산업 디자인 등 다양한 분야에서 초기 컨셉을 신속하게 </a:t>
            </a:r>
            <a:r>
              <a:rPr lang="en-US" altLang="ko-KR" sz="1400" dirty="0"/>
              <a:t>3D </a:t>
            </a:r>
            <a:r>
              <a:rPr lang="ko-KR" altLang="en-US" sz="1400" dirty="0"/>
              <a:t>모델로 전환하여 </a:t>
            </a:r>
            <a:endParaRPr lang="en-US" altLang="ko-KR" sz="1400" dirty="0"/>
          </a:p>
          <a:p>
            <a:r>
              <a:rPr lang="ko-KR" altLang="en-US" sz="1400" dirty="0"/>
              <a:t>보다 빠른 피드백과 반복 수정이 가능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EE5DA0E-867E-4341-94FF-FF72A5165EB9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4CA760-8BF9-4CE0-9BBE-6A1080D32964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8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6357627-1FF4-4613-A113-34B9DE901D20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0540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DCA9C09-084A-6E76-4DBF-A458121FED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2C3DE98-E9DC-B0B4-77D3-B616FF05B1F9}"/>
              </a:ext>
            </a:extLst>
          </p:cNvPr>
          <p:cNvCxnSpPr>
            <a:cxnSpLocks/>
          </p:cNvCxnSpPr>
          <p:nvPr/>
        </p:nvCxnSpPr>
        <p:spPr>
          <a:xfrm flipH="1">
            <a:off x="4889500" y="3429000"/>
            <a:ext cx="1524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874F3DE-B72A-8C64-EE6B-5EF9AB78C5E9}"/>
              </a:ext>
            </a:extLst>
          </p:cNvPr>
          <p:cNvSpPr txBox="1"/>
          <p:nvPr/>
        </p:nvSpPr>
        <p:spPr>
          <a:xfrm flipH="1">
            <a:off x="454906" y="3075057"/>
            <a:ext cx="4840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자체평가의견</a:t>
            </a:r>
          </a:p>
        </p:txBody>
      </p:sp>
    </p:spTree>
    <p:extLst>
      <p:ext uri="{BB962C8B-B14F-4D97-AF65-F5344CB8AC3E}">
        <p14:creationId xmlns:p14="http://schemas.microsoft.com/office/powerpoint/2010/main" val="3168880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9F0FC4F5-EC45-29CD-6320-BBA01AE4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E0B2E8-6EED-02A4-D334-A477241D0FA3}"/>
              </a:ext>
            </a:extLst>
          </p:cNvPr>
          <p:cNvSpPr/>
          <p:nvPr/>
        </p:nvSpPr>
        <p:spPr>
          <a:xfrm>
            <a:off x="3876907" y="2920581"/>
            <a:ext cx="4438186" cy="1059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1A7F5-4BA9-765E-1807-7E93A431E5EF}"/>
              </a:ext>
            </a:extLst>
          </p:cNvPr>
          <p:cNvSpPr txBox="1"/>
          <p:nvPr/>
        </p:nvSpPr>
        <p:spPr>
          <a:xfrm>
            <a:off x="4893587" y="3107472"/>
            <a:ext cx="24048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879859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래픽 21" descr="스프링클스와 같은 작은 줄로 채워진 원">
            <a:extLst>
              <a:ext uri="{FF2B5EF4-FFF2-40B4-BE49-F238E27FC236}">
                <a16:creationId xmlns:a16="http://schemas.microsoft.com/office/drawing/2014/main" id="{41710828-EC73-D543-F944-51324C00C6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67999" y="-1413534"/>
            <a:ext cx="3988575" cy="398857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509161-0BC2-8A21-22DE-F9861A891D66}"/>
              </a:ext>
            </a:extLst>
          </p:cNvPr>
          <p:cNvSpPr/>
          <p:nvPr/>
        </p:nvSpPr>
        <p:spPr>
          <a:xfrm>
            <a:off x="363447" y="335362"/>
            <a:ext cx="5732553" cy="57894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9D9AF3-E4EA-F976-6ECD-F94DB6D9E9D3}"/>
              </a:ext>
            </a:extLst>
          </p:cNvPr>
          <p:cNvSpPr txBox="1"/>
          <p:nvPr/>
        </p:nvSpPr>
        <p:spPr>
          <a:xfrm>
            <a:off x="469659" y="38552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bg1"/>
                </a:solidFill>
              </a:rPr>
              <a:t>목차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C8B7FE-64DA-3101-FDC1-7EA9BB5FDA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1ECB9D-E48D-40AF-F16A-4D3E9CC9D55A}"/>
              </a:ext>
            </a:extLst>
          </p:cNvPr>
          <p:cNvSpPr txBox="1"/>
          <p:nvPr/>
        </p:nvSpPr>
        <p:spPr>
          <a:xfrm>
            <a:off x="1548642" y="2290868"/>
            <a:ext cx="328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1</a:t>
            </a:r>
            <a:endParaRPr lang="ko-KR" altLang="en-US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DA43A-4581-DBE0-FD7B-5C816476A353}"/>
              </a:ext>
            </a:extLst>
          </p:cNvPr>
          <p:cNvSpPr txBox="1"/>
          <p:nvPr/>
        </p:nvSpPr>
        <p:spPr>
          <a:xfrm>
            <a:off x="2611944" y="2290868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기획의도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C7678-80F6-3924-C59D-E33E1CB898EE}"/>
              </a:ext>
            </a:extLst>
          </p:cNvPr>
          <p:cNvSpPr txBox="1"/>
          <p:nvPr/>
        </p:nvSpPr>
        <p:spPr>
          <a:xfrm>
            <a:off x="1537420" y="346174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3</a:t>
            </a:r>
            <a:endParaRPr lang="ko-KR" alt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2B0898-E275-82DD-B9C0-6286BB43A98F}"/>
              </a:ext>
            </a:extLst>
          </p:cNvPr>
          <p:cNvSpPr txBox="1"/>
          <p:nvPr/>
        </p:nvSpPr>
        <p:spPr>
          <a:xfrm>
            <a:off x="2611944" y="3461743"/>
            <a:ext cx="2130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모델 및 라이센스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F8CCE-B7ED-E5A8-CFF4-99CC36041BD1}"/>
              </a:ext>
            </a:extLst>
          </p:cNvPr>
          <p:cNvSpPr txBox="1"/>
          <p:nvPr/>
        </p:nvSpPr>
        <p:spPr>
          <a:xfrm>
            <a:off x="1537420" y="463261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5</a:t>
            </a:r>
            <a:endParaRPr lang="ko-KR" altLang="en-US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EC72C-A8CE-5E15-6859-2C137438EB0E}"/>
              </a:ext>
            </a:extLst>
          </p:cNvPr>
          <p:cNvSpPr txBox="1"/>
          <p:nvPr/>
        </p:nvSpPr>
        <p:spPr>
          <a:xfrm>
            <a:off x="2611944" y="4632618"/>
            <a:ext cx="3238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수행절차 및 방법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2C0309-AF1A-4D0F-2E02-EA7BA1E13B5F}"/>
              </a:ext>
            </a:extLst>
          </p:cNvPr>
          <p:cNvSpPr txBox="1"/>
          <p:nvPr/>
        </p:nvSpPr>
        <p:spPr>
          <a:xfrm>
            <a:off x="1537421" y="5829131"/>
            <a:ext cx="340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7</a:t>
            </a:r>
            <a:endParaRPr lang="ko-KR" altLang="en-US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0EC8-E2D3-F0BC-E54F-24FF3AA6642C}"/>
              </a:ext>
            </a:extLst>
          </p:cNvPr>
          <p:cNvSpPr txBox="1"/>
          <p:nvPr/>
        </p:nvSpPr>
        <p:spPr>
          <a:xfrm>
            <a:off x="2611944" y="5829131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결과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576DF1-FC6E-2979-0360-4604751EE636}"/>
              </a:ext>
            </a:extLst>
          </p:cNvPr>
          <p:cNvSpPr txBox="1"/>
          <p:nvPr/>
        </p:nvSpPr>
        <p:spPr>
          <a:xfrm>
            <a:off x="1058842" y="559043"/>
            <a:ext cx="1907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 table of contents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50960BB-54E5-4DB8-B77B-D22F50275965}"/>
              </a:ext>
            </a:extLst>
          </p:cNvPr>
          <p:cNvSpPr txBox="1"/>
          <p:nvPr/>
        </p:nvSpPr>
        <p:spPr>
          <a:xfrm>
            <a:off x="1505360" y="287625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2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9EA8A3-EE19-462F-82D0-6D52E15D9162}"/>
              </a:ext>
            </a:extLst>
          </p:cNvPr>
          <p:cNvSpPr txBox="1"/>
          <p:nvPr/>
        </p:nvSpPr>
        <p:spPr>
          <a:xfrm>
            <a:off x="2611944" y="2876251"/>
            <a:ext cx="3029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 팀 구성 및 역할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88E485-4EAF-4ADA-8E08-B3AF59CBB3F0}"/>
              </a:ext>
            </a:extLst>
          </p:cNvPr>
          <p:cNvSpPr txBox="1"/>
          <p:nvPr/>
        </p:nvSpPr>
        <p:spPr>
          <a:xfrm>
            <a:off x="1537420" y="40471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4</a:t>
            </a:r>
            <a:endParaRPr lang="ko-KR" altLang="en-US" sz="2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AEE429-33BB-488A-90E6-2232EED0EDBB}"/>
              </a:ext>
            </a:extLst>
          </p:cNvPr>
          <p:cNvSpPr txBox="1"/>
          <p:nvPr/>
        </p:nvSpPr>
        <p:spPr>
          <a:xfrm>
            <a:off x="2611944" y="4047126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구조 설명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D0D8DE-A9BE-4595-BC84-ABA334CD7B56}"/>
              </a:ext>
            </a:extLst>
          </p:cNvPr>
          <p:cNvSpPr txBox="1"/>
          <p:nvPr/>
        </p:nvSpPr>
        <p:spPr>
          <a:xfrm>
            <a:off x="1537420" y="523509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b="1" dirty="0"/>
              <a:t>6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4D9648E-CC81-43E5-B586-3EF5F88B71B6}"/>
              </a:ext>
            </a:extLst>
          </p:cNvPr>
          <p:cNvSpPr txBox="1"/>
          <p:nvPr/>
        </p:nvSpPr>
        <p:spPr>
          <a:xfrm>
            <a:off x="2611944" y="5235093"/>
            <a:ext cx="2699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프로젝트 과정 및 진행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3EA74E-6A78-4406-BB1A-262C3A319F7F}"/>
              </a:ext>
            </a:extLst>
          </p:cNvPr>
          <p:cNvSpPr/>
          <p:nvPr/>
        </p:nvSpPr>
        <p:spPr>
          <a:xfrm>
            <a:off x="6096000" y="0"/>
            <a:ext cx="6096000" cy="335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AAB4A8-B322-4522-9BB9-87B30DD4E798}"/>
              </a:ext>
            </a:extLst>
          </p:cNvPr>
          <p:cNvSpPr/>
          <p:nvPr/>
        </p:nvSpPr>
        <p:spPr>
          <a:xfrm>
            <a:off x="6068286" y="273465"/>
            <a:ext cx="6123714" cy="65845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66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기획의도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66632" y="375058"/>
            <a:ext cx="745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1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757F41D-008B-D6D2-2273-16FA66D5349B}"/>
              </a:ext>
            </a:extLst>
          </p:cNvPr>
          <p:cNvSpPr/>
          <p:nvPr/>
        </p:nvSpPr>
        <p:spPr>
          <a:xfrm>
            <a:off x="2416322" y="1962615"/>
            <a:ext cx="2780148" cy="2780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사진과 그래픽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F1EABFD-5A07-4728-D709-00E97F2B7335}"/>
              </a:ext>
            </a:extLst>
          </p:cNvPr>
          <p:cNvSpPr/>
          <p:nvPr/>
        </p:nvSpPr>
        <p:spPr>
          <a:xfrm>
            <a:off x="6995530" y="1962615"/>
            <a:ext cx="2780148" cy="2780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AII </a:t>
            </a:r>
            <a:r>
              <a:rPr lang="ko-KR" altLang="en-US" dirty="0">
                <a:solidFill>
                  <a:schemeClr val="tx1"/>
                </a:solidFill>
              </a:rPr>
              <a:t>기술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592A-A5D6-D536-2C7C-BEFEFCDE8135}"/>
              </a:ext>
            </a:extLst>
          </p:cNvPr>
          <p:cNvSpPr txBox="1"/>
          <p:nvPr/>
        </p:nvSpPr>
        <p:spPr>
          <a:xfrm>
            <a:off x="1617755" y="5244459"/>
            <a:ext cx="4377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2D</a:t>
            </a:r>
            <a:r>
              <a:rPr lang="ko-KR" altLang="en-US" dirty="0"/>
              <a:t>이미지로부터 </a:t>
            </a:r>
            <a:r>
              <a:rPr lang="en-US" altLang="ko-KR" dirty="0"/>
              <a:t>3D</a:t>
            </a:r>
            <a:r>
              <a:rPr lang="ko-KR" altLang="en-US" dirty="0"/>
              <a:t>모델을 생성하여 </a:t>
            </a:r>
            <a:endParaRPr lang="en-US" altLang="ko-KR" dirty="0"/>
          </a:p>
          <a:p>
            <a:pPr algn="ctr"/>
            <a:r>
              <a:rPr lang="ko-KR" altLang="en-US" dirty="0"/>
              <a:t>사진과 그래픽 자료의 활용 가능성을 탐구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CF8A90-B63D-DA3C-A6E1-77C323A4383E}"/>
              </a:ext>
            </a:extLst>
          </p:cNvPr>
          <p:cNvSpPr txBox="1"/>
          <p:nvPr/>
        </p:nvSpPr>
        <p:spPr>
          <a:xfrm>
            <a:off x="6588888" y="5244459"/>
            <a:ext cx="3593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AI </a:t>
            </a:r>
            <a:r>
              <a:rPr lang="ko-KR" altLang="en-US" dirty="0"/>
              <a:t>기술을 활용하여 저비용 고효율 </a:t>
            </a:r>
            <a:r>
              <a:rPr lang="en-US" altLang="ko-KR" dirty="0"/>
              <a:t>3D </a:t>
            </a:r>
            <a:r>
              <a:rPr lang="ko-KR" altLang="en-US" dirty="0"/>
              <a:t>모델 생성 방법을 개발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7755E7-B15B-468F-AFFA-C664957C59B9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668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팀 구성 및 역할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2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F97E516F-FB56-5AC5-1C84-5CF063E1F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631991"/>
              </p:ext>
            </p:extLst>
          </p:nvPr>
        </p:nvGraphicFramePr>
        <p:xfrm>
          <a:off x="811715" y="1696740"/>
          <a:ext cx="10568570" cy="37293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129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7778441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</a:tblGrid>
              <a:tr h="7007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훈련생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담당업무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서영우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김신미</a:t>
                      </a:r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100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윤성민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0933B73-6E6E-3593-EF89-9B4C792F7147}"/>
              </a:ext>
            </a:extLst>
          </p:cNvPr>
          <p:cNvSpPr txBox="1"/>
          <p:nvPr/>
        </p:nvSpPr>
        <p:spPr>
          <a:xfrm>
            <a:off x="3755455" y="25870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정제 및 정규화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모델 구현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A98DB-9D68-3790-5CC4-920F586475F9}"/>
              </a:ext>
            </a:extLst>
          </p:cNvPr>
          <p:cNvSpPr txBox="1"/>
          <p:nvPr/>
        </p:nvSpPr>
        <p:spPr>
          <a:xfrm>
            <a:off x="3755452" y="3585766"/>
            <a:ext cx="2029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외부 데이터 수집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웹 플랫폼 구현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83D346-8233-FCB2-7DE6-602EB6B5CC43}"/>
              </a:ext>
            </a:extLst>
          </p:cNvPr>
          <p:cNvSpPr txBox="1"/>
          <p:nvPr/>
        </p:nvSpPr>
        <p:spPr>
          <a:xfrm>
            <a:off x="3755453" y="4606753"/>
            <a:ext cx="1745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프로젝트 기획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CA22BD-DD4B-4640-B16D-9FA77D30D15A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24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303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모델 및 라이센스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44991" y="375058"/>
            <a:ext cx="788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3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6F592A-A5D6-D536-2C7C-BEFEFCDE8135}"/>
              </a:ext>
            </a:extLst>
          </p:cNvPr>
          <p:cNvSpPr txBox="1"/>
          <p:nvPr/>
        </p:nvSpPr>
        <p:spPr>
          <a:xfrm>
            <a:off x="566632" y="5493554"/>
            <a:ext cx="520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/>
              <a:t>1</a:t>
            </a:r>
            <a:r>
              <a:rPr lang="ko-KR" altLang="en-US" sz="2000" b="1" dirty="0"/>
              <a:t>장의 </a:t>
            </a:r>
            <a:r>
              <a:rPr lang="en-US" altLang="ko-KR" sz="2000" b="1" dirty="0"/>
              <a:t>2D </a:t>
            </a:r>
            <a:r>
              <a:rPr lang="ko-KR" altLang="en-US" sz="2000" b="1" dirty="0"/>
              <a:t>이미지로부터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장의 다른 각도에서 본 이미지를 생성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EE58553-7F92-002C-99C8-DC73258C84C7}"/>
              </a:ext>
            </a:extLst>
          </p:cNvPr>
          <p:cNvSpPr/>
          <p:nvPr/>
        </p:nvSpPr>
        <p:spPr>
          <a:xfrm>
            <a:off x="566632" y="1605776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ZERO123++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BA2D9A2-0444-14EB-71E1-02AE176B562A}"/>
              </a:ext>
            </a:extLst>
          </p:cNvPr>
          <p:cNvSpPr/>
          <p:nvPr/>
        </p:nvSpPr>
        <p:spPr>
          <a:xfrm>
            <a:off x="6415668" y="1605775"/>
            <a:ext cx="5209700" cy="3401121"/>
          </a:xfrm>
          <a:prstGeom prst="roundRect">
            <a:avLst>
              <a:gd name="adj" fmla="val 78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DUSt3r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2AE82B-FE47-B3D6-1EF5-453A2B0D7532}"/>
              </a:ext>
            </a:extLst>
          </p:cNvPr>
          <p:cNvSpPr txBox="1"/>
          <p:nvPr/>
        </p:nvSpPr>
        <p:spPr>
          <a:xfrm>
            <a:off x="6415668" y="5493554"/>
            <a:ext cx="5209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생성된 </a:t>
            </a:r>
            <a:r>
              <a:rPr lang="en-US" altLang="ko-KR" sz="2000" b="1" dirty="0"/>
              <a:t>6</a:t>
            </a:r>
            <a:r>
              <a:rPr lang="ko-KR" altLang="en-US" sz="2000" b="1" dirty="0"/>
              <a:t>장의 이미지를 이용하여 </a:t>
            </a:r>
            <a:r>
              <a:rPr lang="en-US" altLang="ko-KR" sz="2000" b="1" dirty="0"/>
              <a:t>3D </a:t>
            </a:r>
            <a:r>
              <a:rPr lang="ko-KR" altLang="en-US" sz="2000" b="1" dirty="0"/>
              <a:t>모델을 생성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AFA3E2D-C03D-4087-ABD5-AA63D89A0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92" y="3176535"/>
            <a:ext cx="1168783" cy="1087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36B019-5254-4C7C-BD79-099E843B4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98" y="3044241"/>
            <a:ext cx="2247814" cy="1447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18023A22-05B1-4C92-98AF-805959897E8C}"/>
              </a:ext>
            </a:extLst>
          </p:cNvPr>
          <p:cNvSpPr/>
          <p:nvPr/>
        </p:nvSpPr>
        <p:spPr>
          <a:xfrm rot="16200000">
            <a:off x="2445986" y="3549684"/>
            <a:ext cx="94739" cy="34164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F8B6D1D-0E38-4F05-AA28-E4151E35F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5178" y="2843750"/>
            <a:ext cx="2430675" cy="1979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4943B7-048B-431A-9E0C-F230D8E93FF9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30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120DA48-A20E-4E82-A2E0-77902AFC9295}"/>
              </a:ext>
            </a:extLst>
          </p:cNvPr>
          <p:cNvSpPr/>
          <p:nvPr/>
        </p:nvSpPr>
        <p:spPr>
          <a:xfrm>
            <a:off x="4018436" y="909095"/>
            <a:ext cx="4072961" cy="561354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4F2E87A-47AD-4D4D-ACC7-E97579222D6F}"/>
              </a:ext>
            </a:extLst>
          </p:cNvPr>
          <p:cNvSpPr/>
          <p:nvPr/>
        </p:nvSpPr>
        <p:spPr>
          <a:xfrm>
            <a:off x="8739933" y="3334229"/>
            <a:ext cx="2674380" cy="11552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구조 설명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8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4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2A57E29-A1BC-C046-A923-9F5692D06098}"/>
              </a:ext>
            </a:extLst>
          </p:cNvPr>
          <p:cNvSpPr/>
          <p:nvPr/>
        </p:nvSpPr>
        <p:spPr>
          <a:xfrm>
            <a:off x="721774" y="1460811"/>
            <a:ext cx="2750304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0239D0E-10F8-38E2-D121-FBA9DEE1CE54}"/>
              </a:ext>
            </a:extLst>
          </p:cNvPr>
          <p:cNvSpPr/>
          <p:nvPr/>
        </p:nvSpPr>
        <p:spPr>
          <a:xfrm>
            <a:off x="8739933" y="1460811"/>
            <a:ext cx="2653829" cy="115525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1296DFD-80B7-B517-6EFB-B5678FE27D98}"/>
              </a:ext>
            </a:extLst>
          </p:cNvPr>
          <p:cNvSpPr/>
          <p:nvPr/>
        </p:nvSpPr>
        <p:spPr>
          <a:xfrm>
            <a:off x="5131419" y="1460809"/>
            <a:ext cx="1929161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서버에서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 처리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07FB8CD-4C19-E913-3368-BADA2E48B288}"/>
              </a:ext>
            </a:extLst>
          </p:cNvPr>
          <p:cNvSpPr/>
          <p:nvPr/>
        </p:nvSpPr>
        <p:spPr>
          <a:xfrm>
            <a:off x="874814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FC0982D6-23CD-0909-7492-094CC42E4AEF}"/>
              </a:ext>
            </a:extLst>
          </p:cNvPr>
          <p:cNvSpPr/>
          <p:nvPr/>
        </p:nvSpPr>
        <p:spPr>
          <a:xfrm>
            <a:off x="8822215" y="1784194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2E6A05-8A50-08E6-D4C0-03D751572402}"/>
              </a:ext>
            </a:extLst>
          </p:cNvPr>
          <p:cNvSpPr txBox="1"/>
          <p:nvPr/>
        </p:nvSpPr>
        <p:spPr>
          <a:xfrm>
            <a:off x="766434" y="1872916"/>
            <a:ext cx="273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웹에 </a:t>
            </a:r>
            <a:r>
              <a:rPr lang="en-US" altLang="ko-KR" b="1" dirty="0"/>
              <a:t>2D </a:t>
            </a:r>
            <a:r>
              <a:rPr lang="ko-KR" altLang="en-US" b="1" dirty="0"/>
              <a:t>이미지 업로드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A70E52-FD1B-917F-A544-2C99FE03930B}"/>
              </a:ext>
            </a:extLst>
          </p:cNvPr>
          <p:cNvSpPr txBox="1"/>
          <p:nvPr/>
        </p:nvSpPr>
        <p:spPr>
          <a:xfrm>
            <a:off x="8932268" y="1844853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/>
              <a:t>웹 상에 </a:t>
            </a:r>
            <a:r>
              <a:rPr lang="en-US" altLang="ko-KR" b="1" dirty="0"/>
              <a:t>3D </a:t>
            </a:r>
            <a:r>
              <a:rPr lang="ko-KR" altLang="en-US" b="1" dirty="0"/>
              <a:t>파일 생성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2D25EBF-1B12-0C76-C124-5CD134CC27F7}"/>
              </a:ext>
            </a:extLst>
          </p:cNvPr>
          <p:cNvCxnSpPr>
            <a:cxnSpLocks/>
          </p:cNvCxnSpPr>
          <p:nvPr/>
        </p:nvCxnSpPr>
        <p:spPr>
          <a:xfrm>
            <a:off x="3434576" y="2013478"/>
            <a:ext cx="195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96F79CBB-ED09-2BD1-0994-EFD9B9A71B03}"/>
              </a:ext>
            </a:extLst>
          </p:cNvPr>
          <p:cNvCxnSpPr>
            <a:cxnSpLocks/>
          </p:cNvCxnSpPr>
          <p:nvPr/>
        </p:nvCxnSpPr>
        <p:spPr>
          <a:xfrm>
            <a:off x="6859959" y="2035780"/>
            <a:ext cx="19514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03FF2AD-9E76-4796-B522-37AF5531F1AB}"/>
              </a:ext>
            </a:extLst>
          </p:cNvPr>
          <p:cNvSpPr/>
          <p:nvPr/>
        </p:nvSpPr>
        <p:spPr>
          <a:xfrm>
            <a:off x="4419280" y="3585516"/>
            <a:ext cx="1377688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2D 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입력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A070FD-8736-4286-A735-78B0FA59D008}"/>
              </a:ext>
            </a:extLst>
          </p:cNvPr>
          <p:cNvSpPr/>
          <p:nvPr/>
        </p:nvSpPr>
        <p:spPr>
          <a:xfrm>
            <a:off x="6369556" y="3585516"/>
            <a:ext cx="1377689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3D</a:t>
            </a:r>
            <a:r>
              <a:rPr lang="ko-KR" altLang="en-US" dirty="0">
                <a:solidFill>
                  <a:schemeClr val="tx1"/>
                </a:solidFill>
              </a:rPr>
              <a:t>화된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객체 출력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67D3531-8234-4415-95E1-03EDDE26D6CF}"/>
              </a:ext>
            </a:extLst>
          </p:cNvPr>
          <p:cNvSpPr/>
          <p:nvPr/>
        </p:nvSpPr>
        <p:spPr>
          <a:xfrm>
            <a:off x="3369899" y="5331904"/>
            <a:ext cx="2103120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Zero123++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(2D </a:t>
            </a:r>
            <a:r>
              <a:rPr lang="ko-KR" altLang="en-US" sz="1400" dirty="0">
                <a:solidFill>
                  <a:schemeClr val="tx1"/>
                </a:solidFill>
              </a:rPr>
              <a:t>이미지 한 장을 </a:t>
            </a:r>
            <a:r>
              <a:rPr lang="en-US" altLang="ko-KR" sz="1400" dirty="0">
                <a:solidFill>
                  <a:schemeClr val="tx1"/>
                </a:solidFill>
              </a:rPr>
              <a:t>6</a:t>
            </a:r>
            <a:r>
              <a:rPr lang="ko-KR" altLang="en-US" sz="1400" dirty="0">
                <a:solidFill>
                  <a:schemeClr val="tx1"/>
                </a:solidFill>
              </a:rPr>
              <a:t>개 시점에 대한 이미지화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4C32CDF-44E5-4078-8B14-885B5C0195CB}"/>
              </a:ext>
            </a:extLst>
          </p:cNvPr>
          <p:cNvSpPr/>
          <p:nvPr/>
        </p:nvSpPr>
        <p:spPr>
          <a:xfrm>
            <a:off x="6697863" y="5331904"/>
            <a:ext cx="2103122" cy="115525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Dust3r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(6</a:t>
            </a:r>
            <a:r>
              <a:rPr lang="ko-KR" altLang="en-US" sz="1400" dirty="0">
                <a:solidFill>
                  <a:schemeClr val="tx1"/>
                </a:solidFill>
              </a:rPr>
              <a:t>개 시점의 </a:t>
            </a:r>
            <a:r>
              <a:rPr lang="en-US" altLang="ko-KR" sz="1400" dirty="0">
                <a:solidFill>
                  <a:schemeClr val="tx1"/>
                </a:solidFill>
              </a:rPr>
              <a:t>2D </a:t>
            </a:r>
            <a:r>
              <a:rPr lang="ko-KR" altLang="en-US" sz="1400" dirty="0">
                <a:solidFill>
                  <a:schemeClr val="tx1"/>
                </a:solidFill>
              </a:rPr>
              <a:t>이미지를 바탕으로 </a:t>
            </a:r>
            <a:r>
              <a:rPr lang="en-US" altLang="ko-KR" sz="1400" dirty="0">
                <a:solidFill>
                  <a:schemeClr val="tx1"/>
                </a:solidFill>
              </a:rPr>
              <a:t>1</a:t>
            </a:r>
            <a:r>
              <a:rPr lang="ko-KR" altLang="en-US" sz="1400" dirty="0">
                <a:solidFill>
                  <a:schemeClr val="tx1"/>
                </a:solidFill>
              </a:rPr>
              <a:t>개의 </a:t>
            </a:r>
            <a:r>
              <a:rPr lang="en-US" altLang="ko-KR" sz="1400" dirty="0">
                <a:solidFill>
                  <a:schemeClr val="tx1"/>
                </a:solidFill>
              </a:rPr>
              <a:t>3D </a:t>
            </a:r>
            <a:r>
              <a:rPr lang="ko-KR" altLang="en-US" sz="1400" dirty="0">
                <a:solidFill>
                  <a:schemeClr val="tx1"/>
                </a:solidFill>
              </a:rPr>
              <a:t>객체 생성</a:t>
            </a:r>
            <a:r>
              <a:rPr lang="en-US" altLang="ko-KR" sz="1400" dirty="0">
                <a:solidFill>
                  <a:schemeClr val="tx1"/>
                </a:solidFill>
              </a:rPr>
              <a:t>)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A10717-8474-446E-92B8-4DACF8D2AD40}"/>
              </a:ext>
            </a:extLst>
          </p:cNvPr>
          <p:cNvCxnSpPr>
            <a:cxnSpLocks/>
          </p:cNvCxnSpPr>
          <p:nvPr/>
        </p:nvCxnSpPr>
        <p:spPr>
          <a:xfrm>
            <a:off x="5386039" y="2802939"/>
            <a:ext cx="0" cy="531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813A9CA-4B29-44CC-9AED-6849972343C3}"/>
              </a:ext>
            </a:extLst>
          </p:cNvPr>
          <p:cNvCxnSpPr>
            <a:cxnSpLocks/>
          </p:cNvCxnSpPr>
          <p:nvPr/>
        </p:nvCxnSpPr>
        <p:spPr>
          <a:xfrm flipV="1">
            <a:off x="6697863" y="2819744"/>
            <a:ext cx="0" cy="51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생각 풍선: 구름 모양 38">
            <a:extLst>
              <a:ext uri="{FF2B5EF4-FFF2-40B4-BE49-F238E27FC236}">
                <a16:creationId xmlns:a16="http://schemas.microsoft.com/office/drawing/2014/main" id="{59F691C2-8246-4B5C-9320-20EFBE70888E}"/>
              </a:ext>
            </a:extLst>
          </p:cNvPr>
          <p:cNvSpPr/>
          <p:nvPr/>
        </p:nvSpPr>
        <p:spPr>
          <a:xfrm>
            <a:off x="3451528" y="2319311"/>
            <a:ext cx="1561721" cy="503995"/>
          </a:xfrm>
          <a:prstGeom prst="cloudCallout">
            <a:avLst>
              <a:gd name="adj1" fmla="val 59991"/>
              <a:gd name="adj2" fmla="val -68818"/>
            </a:avLst>
          </a:prstGeom>
          <a:solidFill>
            <a:schemeClr val="bg2">
              <a:lumMod val="60000"/>
              <a:lumOff val="4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영역</a:t>
            </a:r>
          </a:p>
        </p:txBody>
      </p:sp>
      <p:sp>
        <p:nvSpPr>
          <p:cNvPr id="40" name="생각 풍선: 구름 모양 39">
            <a:extLst>
              <a:ext uri="{FF2B5EF4-FFF2-40B4-BE49-F238E27FC236}">
                <a16:creationId xmlns:a16="http://schemas.microsoft.com/office/drawing/2014/main" id="{DFE28C8D-2E3F-4B44-8FBF-EF3ABA283CDB}"/>
              </a:ext>
            </a:extLst>
          </p:cNvPr>
          <p:cNvSpPr/>
          <p:nvPr/>
        </p:nvSpPr>
        <p:spPr>
          <a:xfrm>
            <a:off x="3443684" y="2979303"/>
            <a:ext cx="1561721" cy="503995"/>
          </a:xfrm>
          <a:prstGeom prst="cloudCallout">
            <a:avLst>
              <a:gd name="adj1" fmla="val 46246"/>
              <a:gd name="adj2" fmla="val 55764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영역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569F27A-5259-47CF-85D5-80BA394D015D}"/>
              </a:ext>
            </a:extLst>
          </p:cNvPr>
          <p:cNvCxnSpPr>
            <a:cxnSpLocks/>
          </p:cNvCxnSpPr>
          <p:nvPr/>
        </p:nvCxnSpPr>
        <p:spPr>
          <a:xfrm>
            <a:off x="5836788" y="5878375"/>
            <a:ext cx="5327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411E748-67BD-4505-814E-00B256074DED}"/>
              </a:ext>
            </a:extLst>
          </p:cNvPr>
          <p:cNvCxnSpPr>
            <a:cxnSpLocks/>
          </p:cNvCxnSpPr>
          <p:nvPr/>
        </p:nvCxnSpPr>
        <p:spPr>
          <a:xfrm flipH="1">
            <a:off x="4861669" y="4809926"/>
            <a:ext cx="287471" cy="401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28DCD95-CD82-432E-AF7C-7CF4E215531B}"/>
              </a:ext>
            </a:extLst>
          </p:cNvPr>
          <p:cNvCxnSpPr>
            <a:cxnSpLocks/>
          </p:cNvCxnSpPr>
          <p:nvPr/>
        </p:nvCxnSpPr>
        <p:spPr>
          <a:xfrm flipH="1" flipV="1">
            <a:off x="7042862" y="4843472"/>
            <a:ext cx="417221" cy="38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770943C-4F89-46E1-A860-84E61E860FD5}"/>
              </a:ext>
            </a:extLst>
          </p:cNvPr>
          <p:cNvSpPr/>
          <p:nvPr/>
        </p:nvSpPr>
        <p:spPr>
          <a:xfrm>
            <a:off x="8822215" y="3435626"/>
            <a:ext cx="2495085" cy="50180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576415-B3A7-7EE2-1282-B9809D71AC03}"/>
              </a:ext>
            </a:extLst>
          </p:cNvPr>
          <p:cNvSpPr txBox="1"/>
          <p:nvPr/>
        </p:nvSpPr>
        <p:spPr>
          <a:xfrm>
            <a:off x="8882573" y="3474499"/>
            <a:ext cx="2374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/>
              <a:t>Three JS</a:t>
            </a:r>
          </a:p>
          <a:p>
            <a:pPr algn="ctr"/>
            <a:endParaRPr lang="en-US" altLang="ko-KR" b="1" dirty="0"/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웹 상에서 </a:t>
            </a:r>
            <a:r>
              <a:rPr lang="en-US" altLang="ko-KR" sz="1600" b="1" dirty="0"/>
              <a:t>3D </a:t>
            </a:r>
            <a:r>
              <a:rPr lang="ko-KR" altLang="en-US" sz="1600" b="1" dirty="0"/>
              <a:t>파일 확인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0C38961F-7A4F-47FE-BEEA-F666538BB1E8}"/>
              </a:ext>
            </a:extLst>
          </p:cNvPr>
          <p:cNvCxnSpPr>
            <a:cxnSpLocks/>
          </p:cNvCxnSpPr>
          <p:nvPr/>
        </p:nvCxnSpPr>
        <p:spPr>
          <a:xfrm flipV="1">
            <a:off x="10046468" y="2722060"/>
            <a:ext cx="0" cy="51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262659-9A9B-4C9E-87BE-8145D2F14CF9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22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3557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수행 절차 및 방법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6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5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graphicFrame>
        <p:nvGraphicFramePr>
          <p:cNvPr id="12" name="표 7">
            <a:extLst>
              <a:ext uri="{FF2B5EF4-FFF2-40B4-BE49-F238E27FC236}">
                <a16:creationId xmlns:a16="http://schemas.microsoft.com/office/drawing/2014/main" id="{EB2FBA94-1216-4BD3-AF22-D599215F3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111758"/>
              </p:ext>
            </p:extLst>
          </p:nvPr>
        </p:nvGraphicFramePr>
        <p:xfrm>
          <a:off x="342145" y="1235075"/>
          <a:ext cx="11507709" cy="478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8063">
                  <a:extLst>
                    <a:ext uri="{9D8B030D-6E8A-4147-A177-3AD203B41FA5}">
                      <a16:colId xmlns:a16="http://schemas.microsoft.com/office/drawing/2014/main" val="388326904"/>
                    </a:ext>
                  </a:extLst>
                </a:gridCol>
                <a:gridCol w="2999289">
                  <a:extLst>
                    <a:ext uri="{9D8B030D-6E8A-4147-A177-3AD203B41FA5}">
                      <a16:colId xmlns:a16="http://schemas.microsoft.com/office/drawing/2014/main" val="1172355626"/>
                    </a:ext>
                  </a:extLst>
                </a:gridCol>
                <a:gridCol w="3352945">
                  <a:extLst>
                    <a:ext uri="{9D8B030D-6E8A-4147-A177-3AD203B41FA5}">
                      <a16:colId xmlns:a16="http://schemas.microsoft.com/office/drawing/2014/main" val="2093125331"/>
                    </a:ext>
                  </a:extLst>
                </a:gridCol>
                <a:gridCol w="2117412">
                  <a:extLst>
                    <a:ext uri="{9D8B030D-6E8A-4147-A177-3AD203B41FA5}">
                      <a16:colId xmlns:a16="http://schemas.microsoft.com/office/drawing/2014/main" val="2537655998"/>
                    </a:ext>
                  </a:extLst>
                </a:gridCol>
              </a:tblGrid>
              <a:tr h="655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기간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활동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bg1"/>
                          </a:solidFill>
                        </a:rPr>
                        <a:t>비고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097032"/>
                  </a:ext>
                </a:extLst>
              </a:tr>
              <a:tr h="8628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사전기획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3/18(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3/23(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프로젝트 기획 및 주제 선정 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기획안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아이디어 선정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2D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사진의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3122558"/>
                  </a:ext>
                </a:extLst>
              </a:tr>
              <a:tr h="8162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데이터수집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3/20(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수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3/29(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필요 데이터 수집 및 절차 정의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외부 데이터 수집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mar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적절한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2D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사진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126794"/>
                  </a:ext>
                </a:extLst>
              </a:tr>
              <a:tr h="485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 </a:t>
                      </a:r>
                      <a:r>
                        <a:rPr lang="ko-KR" altLang="en-US" sz="1800" dirty="0" err="1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전처리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4/5(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데이터 정제 및 정규화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중간점검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123775"/>
                  </a:ext>
                </a:extLst>
              </a:tr>
              <a:tr h="65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모델링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 ~ 4/12(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모형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모델 최적화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*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노이즈 제거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1159545"/>
                  </a:ext>
                </a:extLst>
              </a:tr>
              <a:tr h="6562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서비스 구축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4/15 ~ 4/19(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웹 서비스 시스템 설계</a:t>
                      </a:r>
                      <a:endParaRPr lang="en-US" altLang="ko-KR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웹 플랫폼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최적화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오류수정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044382"/>
                  </a:ext>
                </a:extLst>
              </a:tr>
              <a:tr h="6555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총 개발기간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3/18(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월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~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4/19(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금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</a:p>
                    <a:p>
                      <a:pPr algn="ctr" latinLnBrk="1"/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총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5</a:t>
                      </a:r>
                      <a:r>
                        <a:rPr lang="ko-KR" altLang="en-US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주</a:t>
                      </a:r>
                      <a:r>
                        <a:rPr lang="en-US" altLang="ko-KR" sz="1800" dirty="0">
                          <a:solidFill>
                            <a:schemeClr val="tx1">
                              <a:lumMod val="75000"/>
                            </a:schemeClr>
                          </a:solidFill>
                        </a:rPr>
                        <a:t>)</a:t>
                      </a:r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87492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3733BE6C-C094-4EFA-8B6E-F3C0A688DC0B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5017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과정 및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7C9BE4E9-156B-8E0C-C019-B10333A27E8A}"/>
              </a:ext>
            </a:extLst>
          </p:cNvPr>
          <p:cNvSpPr/>
          <p:nvPr/>
        </p:nvSpPr>
        <p:spPr>
          <a:xfrm>
            <a:off x="928225" y="2036558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3" name="직사각형 222">
            <a:extLst>
              <a:ext uri="{FF2B5EF4-FFF2-40B4-BE49-F238E27FC236}">
                <a16:creationId xmlns:a16="http://schemas.microsoft.com/office/drawing/2014/main" id="{944FB815-C68C-6B3F-1909-8BBB18AF8BBF}"/>
              </a:ext>
            </a:extLst>
          </p:cNvPr>
          <p:cNvSpPr/>
          <p:nvPr/>
        </p:nvSpPr>
        <p:spPr>
          <a:xfrm>
            <a:off x="928225" y="2036556"/>
            <a:ext cx="2479368" cy="604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5" name="직사각형 224">
            <a:extLst>
              <a:ext uri="{FF2B5EF4-FFF2-40B4-BE49-F238E27FC236}">
                <a16:creationId xmlns:a16="http://schemas.microsoft.com/office/drawing/2014/main" id="{0FAB6FC5-EC2F-D1EC-DD06-0B98B07DC59E}"/>
              </a:ext>
            </a:extLst>
          </p:cNvPr>
          <p:cNvSpPr/>
          <p:nvPr/>
        </p:nvSpPr>
        <p:spPr>
          <a:xfrm>
            <a:off x="4857098" y="2034057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56E320D2-6CF7-6819-4E39-17B2B9EAC5E9}"/>
              </a:ext>
            </a:extLst>
          </p:cNvPr>
          <p:cNvSpPr/>
          <p:nvPr/>
        </p:nvSpPr>
        <p:spPr>
          <a:xfrm>
            <a:off x="8815912" y="2036558"/>
            <a:ext cx="2479368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06EAA12E-ECAB-7F11-AD10-21ECA8351226}"/>
              </a:ext>
            </a:extLst>
          </p:cNvPr>
          <p:cNvSpPr txBox="1"/>
          <p:nvPr/>
        </p:nvSpPr>
        <p:spPr>
          <a:xfrm>
            <a:off x="3937420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5A7B2AE5-7D30-CF73-42F8-B874FB227ECB}"/>
              </a:ext>
            </a:extLst>
          </p:cNvPr>
          <p:cNvSpPr txBox="1"/>
          <p:nvPr/>
        </p:nvSpPr>
        <p:spPr>
          <a:xfrm>
            <a:off x="7881261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F828576-7B84-088B-DEEB-F9002C696CFA}"/>
              </a:ext>
            </a:extLst>
          </p:cNvPr>
          <p:cNvSpPr txBox="1"/>
          <p:nvPr/>
        </p:nvSpPr>
        <p:spPr>
          <a:xfrm>
            <a:off x="1340484" y="2151529"/>
            <a:ext cx="1440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Zero123++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D4A9F311-8096-9FD0-6498-94D50549966A}"/>
              </a:ext>
            </a:extLst>
          </p:cNvPr>
          <p:cNvSpPr/>
          <p:nvPr/>
        </p:nvSpPr>
        <p:spPr>
          <a:xfrm>
            <a:off x="4857097" y="2034055"/>
            <a:ext cx="2479368" cy="60428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1B201F6B-3FD5-88A5-F7F9-64F72411D1B5}"/>
              </a:ext>
            </a:extLst>
          </p:cNvPr>
          <p:cNvSpPr txBox="1"/>
          <p:nvPr/>
        </p:nvSpPr>
        <p:spPr>
          <a:xfrm>
            <a:off x="5592187" y="2149028"/>
            <a:ext cx="93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A646960E-6432-41CE-8F0E-633C05CF442A}"/>
              </a:ext>
            </a:extLst>
          </p:cNvPr>
          <p:cNvSpPr/>
          <p:nvPr/>
        </p:nvSpPr>
        <p:spPr>
          <a:xfrm>
            <a:off x="8815910" y="2036556"/>
            <a:ext cx="2479368" cy="6042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AEE94E1-7ECD-7E8E-B184-DB6633C8453B}"/>
              </a:ext>
            </a:extLst>
          </p:cNvPr>
          <p:cNvSpPr txBox="1"/>
          <p:nvPr/>
        </p:nvSpPr>
        <p:spPr>
          <a:xfrm>
            <a:off x="9643437" y="2151529"/>
            <a:ext cx="93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8895BA30-E2A7-E4BA-F461-13EEAFD38C7F}"/>
              </a:ext>
            </a:extLst>
          </p:cNvPr>
          <p:cNvSpPr txBox="1"/>
          <p:nvPr/>
        </p:nvSpPr>
        <p:spPr>
          <a:xfrm>
            <a:off x="928222" y="4088764"/>
            <a:ext cx="2479371" cy="84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중첩 결과 오브젝트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위치 및 깊이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불일치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색상 구별 불가로 폐기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96EEF8CA-FD93-FEFC-4981-1D912F6C52D4}"/>
              </a:ext>
            </a:extLst>
          </p:cNvPr>
          <p:cNvSpPr txBox="1"/>
          <p:nvPr/>
        </p:nvSpPr>
        <p:spPr>
          <a:xfrm>
            <a:off x="4857095" y="4087268"/>
            <a:ext cx="2479370" cy="110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이미지 간의 관계성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X</a:t>
            </a: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육안으론 같은 오브젝트로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보이지만 생성된 이미지 간의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동일한 패턴 혹은 형식이 아님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D77A00BE-0148-2590-3FB0-94CE3BC750C4}"/>
              </a:ext>
            </a:extLst>
          </p:cNvPr>
          <p:cNvSpPr txBox="1"/>
          <p:nvPr/>
        </p:nvSpPr>
        <p:spPr>
          <a:xfrm>
            <a:off x="8815909" y="4087267"/>
            <a:ext cx="2479368" cy="1107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생성된 이미지들의 </a:t>
            </a:r>
            <a:r>
              <a:rPr lang="en-US" altLang="ko-KR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depthmap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하나의 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3D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공간에 중첩하여 성공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하지만 노이즈 및 보이지 않는 </a:t>
            </a:r>
            <a:endParaRPr lang="en-US" altLang="ko-KR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각도는 생성 불가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24" name="생각 풍선: 구름 모양 23">
            <a:extLst>
              <a:ext uri="{FF2B5EF4-FFF2-40B4-BE49-F238E27FC236}">
                <a16:creationId xmlns:a16="http://schemas.microsoft.com/office/drawing/2014/main" id="{F8B42E9F-294B-48C8-9A3B-729BACD48EBB}"/>
              </a:ext>
            </a:extLst>
          </p:cNvPr>
          <p:cNvSpPr/>
          <p:nvPr/>
        </p:nvSpPr>
        <p:spPr>
          <a:xfrm>
            <a:off x="1343392" y="3209551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FF000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Midas</a:t>
            </a: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depthmap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추출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생각 풍선: 구름 모양 24">
            <a:extLst>
              <a:ext uri="{FF2B5EF4-FFF2-40B4-BE49-F238E27FC236}">
                <a16:creationId xmlns:a16="http://schemas.microsoft.com/office/drawing/2014/main" id="{1821E62F-B344-48B3-959D-B6C59C6581F1}"/>
              </a:ext>
            </a:extLst>
          </p:cNvPr>
          <p:cNvSpPr/>
          <p:nvPr/>
        </p:nvSpPr>
        <p:spPr>
          <a:xfrm>
            <a:off x="5234141" y="3209551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FF000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Colmap</a:t>
            </a:r>
            <a:endParaRPr lang="en-US" altLang="ko-KR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관계형 생성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생각 풍선: 구름 모양 25">
            <a:extLst>
              <a:ext uri="{FF2B5EF4-FFF2-40B4-BE49-F238E27FC236}">
                <a16:creationId xmlns:a16="http://schemas.microsoft.com/office/drawing/2014/main" id="{2357E488-754E-4FD6-968D-355189B87D1F}"/>
              </a:ext>
            </a:extLst>
          </p:cNvPr>
          <p:cNvSpPr/>
          <p:nvPr/>
        </p:nvSpPr>
        <p:spPr>
          <a:xfrm>
            <a:off x="9285391" y="3211472"/>
            <a:ext cx="1649029" cy="529626"/>
          </a:xfrm>
          <a:prstGeom prst="cloudCallout">
            <a:avLst>
              <a:gd name="adj1" fmla="val -1499"/>
              <a:gd name="adj2" fmla="val -99784"/>
            </a:avLst>
          </a:prstGeom>
          <a:solidFill>
            <a:srgbClr val="0070C0"/>
          </a:solidFill>
          <a:ln w="3175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Dust3r</a:t>
            </a:r>
          </a:p>
          <a:p>
            <a:pPr algn="ctr"/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00" b="1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depthmap</a:t>
            </a:r>
            <a:r>
              <a:rPr lang="ko-KR" altLang="en-US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중첩</a:t>
            </a:r>
            <a:r>
              <a:rPr lang="en-US" altLang="ko-KR" sz="1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00" b="1" dirty="0">
              <a:solidFill>
                <a:schemeClr val="accent1">
                  <a:lumMod val="20000"/>
                  <a:lumOff val="8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A2F9181-6FCE-4BFF-8940-3B4995588074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495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5C5E306-7DE0-6306-6847-DB3CD2EC9E70}"/>
              </a:ext>
            </a:extLst>
          </p:cNvPr>
          <p:cNvSpPr/>
          <p:nvPr/>
        </p:nvSpPr>
        <p:spPr>
          <a:xfrm>
            <a:off x="363448" y="335362"/>
            <a:ext cx="1152086" cy="479503"/>
          </a:xfrm>
          <a:prstGeom prst="roundRect">
            <a:avLst>
              <a:gd name="adj" fmla="val 3609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E6D75F-5329-F9DB-9EDF-00D1B5BDEEE8}"/>
              </a:ext>
            </a:extLst>
          </p:cNvPr>
          <p:cNvSpPr txBox="1"/>
          <p:nvPr/>
        </p:nvSpPr>
        <p:spPr>
          <a:xfrm>
            <a:off x="1718718" y="335362"/>
            <a:ext cx="2930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spc="-150" dirty="0">
                <a:solidFill>
                  <a:schemeClr val="tx1">
                    <a:lumMod val="75000"/>
                  </a:schemeClr>
                </a:solidFill>
              </a:rPr>
              <a:t>프로젝트 과정 및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EC8A33-445F-9CB2-79E6-8435D60F471A}"/>
              </a:ext>
            </a:extLst>
          </p:cNvPr>
          <p:cNvSpPr txBox="1"/>
          <p:nvPr/>
        </p:nvSpPr>
        <p:spPr>
          <a:xfrm>
            <a:off x="592377" y="375058"/>
            <a:ext cx="69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</a:rPr>
              <a:t>Part</a:t>
            </a:r>
            <a:r>
              <a:rPr lang="ko-KR" altLang="en-US" sz="2000" b="1" spc="-150" dirty="0">
                <a:solidFill>
                  <a:schemeClr val="bg1"/>
                </a:solidFill>
              </a:rPr>
              <a:t> </a:t>
            </a:r>
            <a:r>
              <a:rPr lang="en-US" altLang="ko-KR" sz="2000" b="1" spc="-150" dirty="0">
                <a:solidFill>
                  <a:schemeClr val="bg1"/>
                </a:solidFill>
              </a:rPr>
              <a:t>6</a:t>
            </a:r>
            <a:endParaRPr lang="ko-KR" altLang="en-US" sz="2000" b="1" spc="-150" dirty="0">
              <a:solidFill>
                <a:schemeClr val="bg1"/>
              </a:solidFill>
            </a:endParaRPr>
          </a:p>
        </p:txBody>
      </p:sp>
      <p:sp>
        <p:nvSpPr>
          <p:cNvPr id="222" name="직사각형 221">
            <a:extLst>
              <a:ext uri="{FF2B5EF4-FFF2-40B4-BE49-F238E27FC236}">
                <a16:creationId xmlns:a16="http://schemas.microsoft.com/office/drawing/2014/main" id="{94434A72-99D0-EEFF-A0DA-487A2B6E0DBB}"/>
              </a:ext>
            </a:extLst>
          </p:cNvPr>
          <p:cNvSpPr/>
          <p:nvPr/>
        </p:nvSpPr>
        <p:spPr>
          <a:xfrm>
            <a:off x="514350" y="1269119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갈매기형 수장 5">
            <a:extLst>
              <a:ext uri="{FF2B5EF4-FFF2-40B4-BE49-F238E27FC236}">
                <a16:creationId xmlns:a16="http://schemas.microsoft.com/office/drawing/2014/main" id="{0E07B844-C096-51A3-0FAD-C00D33167A73}"/>
              </a:ext>
            </a:extLst>
          </p:cNvPr>
          <p:cNvSpPr/>
          <p:nvPr/>
        </p:nvSpPr>
        <p:spPr>
          <a:xfrm>
            <a:off x="7743824" y="2271827"/>
            <a:ext cx="3933825" cy="1399868"/>
          </a:xfrm>
          <a:prstGeom prst="chevron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갈매기형 수장 4">
            <a:extLst>
              <a:ext uri="{FF2B5EF4-FFF2-40B4-BE49-F238E27FC236}">
                <a16:creationId xmlns:a16="http://schemas.microsoft.com/office/drawing/2014/main" id="{DCC2866F-2DE9-D284-8E0D-6073E0008D0F}"/>
              </a:ext>
            </a:extLst>
          </p:cNvPr>
          <p:cNvSpPr/>
          <p:nvPr/>
        </p:nvSpPr>
        <p:spPr>
          <a:xfrm>
            <a:off x="4129087" y="2271827"/>
            <a:ext cx="3933825" cy="1399868"/>
          </a:xfrm>
          <a:prstGeom prst="chevron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오각형 3">
            <a:extLst>
              <a:ext uri="{FF2B5EF4-FFF2-40B4-BE49-F238E27FC236}">
                <a16:creationId xmlns:a16="http://schemas.microsoft.com/office/drawing/2014/main" id="{A2CF9C23-9162-302E-80E1-CE4F4AFADDD2}"/>
              </a:ext>
            </a:extLst>
          </p:cNvPr>
          <p:cNvSpPr/>
          <p:nvPr/>
        </p:nvSpPr>
        <p:spPr>
          <a:xfrm>
            <a:off x="514350" y="2271827"/>
            <a:ext cx="3933825" cy="1399868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왼쪽 중괄호 38">
            <a:extLst>
              <a:ext uri="{FF2B5EF4-FFF2-40B4-BE49-F238E27FC236}">
                <a16:creationId xmlns:a16="http://schemas.microsoft.com/office/drawing/2014/main" id="{176F344C-86C8-E661-F801-5F12F0AD696C}"/>
              </a:ext>
            </a:extLst>
          </p:cNvPr>
          <p:cNvSpPr/>
          <p:nvPr/>
        </p:nvSpPr>
        <p:spPr>
          <a:xfrm rot="5400000">
            <a:off x="5568555" y="354371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왼쪽 중괄호 39">
            <a:extLst>
              <a:ext uri="{FF2B5EF4-FFF2-40B4-BE49-F238E27FC236}">
                <a16:creationId xmlns:a16="http://schemas.microsoft.com/office/drawing/2014/main" id="{B5803744-11D8-B50B-CAF7-88F6420748C5}"/>
              </a:ext>
            </a:extLst>
          </p:cNvPr>
          <p:cNvSpPr/>
          <p:nvPr/>
        </p:nvSpPr>
        <p:spPr>
          <a:xfrm rot="5400000" flipV="1">
            <a:off x="1930006" y="36132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왼쪽 중괄호 40">
            <a:extLst>
              <a:ext uri="{FF2B5EF4-FFF2-40B4-BE49-F238E27FC236}">
                <a16:creationId xmlns:a16="http://schemas.microsoft.com/office/drawing/2014/main" id="{7CA7233C-0970-DB53-D287-6186BCAD50F0}"/>
              </a:ext>
            </a:extLst>
          </p:cNvPr>
          <p:cNvSpPr/>
          <p:nvPr/>
        </p:nvSpPr>
        <p:spPr>
          <a:xfrm rot="5400000" flipV="1">
            <a:off x="9159480" y="35731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526A202-16E9-28B6-D5D5-3413AA76C0ED}"/>
              </a:ext>
            </a:extLst>
          </p:cNvPr>
          <p:cNvSpPr txBox="1"/>
          <p:nvPr/>
        </p:nvSpPr>
        <p:spPr>
          <a:xfrm>
            <a:off x="1510291" y="136696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사진 준비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260C37-8F0A-EC78-F903-81340BFFFF90}"/>
              </a:ext>
            </a:extLst>
          </p:cNvPr>
          <p:cNvSpPr txBox="1"/>
          <p:nvPr/>
        </p:nvSpPr>
        <p:spPr>
          <a:xfrm>
            <a:off x="8136234" y="1367594"/>
            <a:ext cx="2367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생성된 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AF8676B-60A1-7789-471F-8945C6175961}"/>
              </a:ext>
            </a:extLst>
          </p:cNvPr>
          <p:cNvSpPr txBox="1"/>
          <p:nvPr/>
        </p:nvSpPr>
        <p:spPr>
          <a:xfrm>
            <a:off x="4643456" y="4296166"/>
            <a:ext cx="213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최종 결과 확인</a:t>
            </a:r>
          </a:p>
        </p:txBody>
      </p:sp>
      <p:sp>
        <p:nvSpPr>
          <p:cNvPr id="18" name="갈매기형 수장 5">
            <a:extLst>
              <a:ext uri="{FF2B5EF4-FFF2-40B4-BE49-F238E27FC236}">
                <a16:creationId xmlns:a16="http://schemas.microsoft.com/office/drawing/2014/main" id="{4A7D3243-FCCE-4D20-990B-2892C10A8201}"/>
              </a:ext>
            </a:extLst>
          </p:cNvPr>
          <p:cNvSpPr/>
          <p:nvPr/>
        </p:nvSpPr>
        <p:spPr>
          <a:xfrm>
            <a:off x="4152899" y="5164354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갈매기형 수장 4">
            <a:extLst>
              <a:ext uri="{FF2B5EF4-FFF2-40B4-BE49-F238E27FC236}">
                <a16:creationId xmlns:a16="http://schemas.microsoft.com/office/drawing/2014/main" id="{2E0142CB-3C29-491A-893B-410D16326D29}"/>
              </a:ext>
            </a:extLst>
          </p:cNvPr>
          <p:cNvSpPr/>
          <p:nvPr/>
        </p:nvSpPr>
        <p:spPr>
          <a:xfrm>
            <a:off x="538162" y="5164354"/>
            <a:ext cx="3933825" cy="1399868"/>
          </a:xfrm>
          <a:prstGeom prst="chevron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/>
              <a:t>Collab</a:t>
            </a:r>
            <a:r>
              <a:rPr lang="ko-KR" altLang="en-US" dirty="0"/>
              <a:t>에서 작성</a:t>
            </a:r>
          </a:p>
        </p:txBody>
      </p:sp>
      <p:sp>
        <p:nvSpPr>
          <p:cNvPr id="20" name="왼쪽 중괄호 19">
            <a:extLst>
              <a:ext uri="{FF2B5EF4-FFF2-40B4-BE49-F238E27FC236}">
                <a16:creationId xmlns:a16="http://schemas.microsoft.com/office/drawing/2014/main" id="{9FD0C06D-59C8-4FF5-8FC9-8880D4837404}"/>
              </a:ext>
            </a:extLst>
          </p:cNvPr>
          <p:cNvSpPr/>
          <p:nvPr/>
        </p:nvSpPr>
        <p:spPr>
          <a:xfrm rot="5400000">
            <a:off x="2162770" y="3260010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중괄호 20">
            <a:extLst>
              <a:ext uri="{FF2B5EF4-FFF2-40B4-BE49-F238E27FC236}">
                <a16:creationId xmlns:a16="http://schemas.microsoft.com/office/drawing/2014/main" id="{B5DC0875-5E5F-4EA8-AF6B-D16CA0756717}"/>
              </a:ext>
            </a:extLst>
          </p:cNvPr>
          <p:cNvSpPr/>
          <p:nvPr/>
        </p:nvSpPr>
        <p:spPr>
          <a:xfrm rot="5400000" flipV="1">
            <a:off x="5568555" y="3249842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17C7DA-197A-409E-B9D5-5E8CDDB4DF3A}"/>
              </a:ext>
            </a:extLst>
          </p:cNvPr>
          <p:cNvSpPr txBox="1"/>
          <p:nvPr/>
        </p:nvSpPr>
        <p:spPr>
          <a:xfrm>
            <a:off x="4545309" y="1074693"/>
            <a:ext cx="2367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ZERO123++</a:t>
            </a:r>
            <a:r>
              <a:rPr lang="ko-KR" altLang="en-US" dirty="0"/>
              <a:t>을 이용한 이미지 </a:t>
            </a:r>
            <a:r>
              <a:rPr lang="ko-KR" altLang="en-US" dirty="0" err="1"/>
              <a:t>전처리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4FDB3F-29EA-433A-B497-E0D64210D1FE}"/>
              </a:ext>
            </a:extLst>
          </p:cNvPr>
          <p:cNvSpPr txBox="1"/>
          <p:nvPr/>
        </p:nvSpPr>
        <p:spPr>
          <a:xfrm>
            <a:off x="1217656" y="4019167"/>
            <a:ext cx="2137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Dust3r </a:t>
            </a:r>
            <a:r>
              <a:rPr lang="ko-KR" altLang="en-US" dirty="0"/>
              <a:t>모델을</a:t>
            </a:r>
            <a:endParaRPr lang="en-US" altLang="ko-KR" dirty="0"/>
          </a:p>
          <a:p>
            <a:pPr algn="ctr"/>
            <a:r>
              <a:rPr lang="ko-KR" altLang="en-US" dirty="0"/>
              <a:t> 이용한 </a:t>
            </a:r>
            <a:r>
              <a:rPr lang="en-US" altLang="ko-KR" dirty="0"/>
              <a:t>3D </a:t>
            </a:r>
            <a:r>
              <a:rPr lang="ko-KR" altLang="en-US" dirty="0"/>
              <a:t>객체화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9D3B36-814B-495B-BB05-7900A880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513490" y="2508831"/>
            <a:ext cx="1236883" cy="9276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44BA11-2FBA-4B12-AE85-2EE8D78B32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93" y="2354220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62FD28-1370-4405-8DB6-81FC55F69D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02" y="2345495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DB75473-9FE9-46E2-9CCF-04E14939DC0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22" y="2354220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CCC7E37-9F80-43ED-9E54-DB91C4947CA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33" y="3043867"/>
            <a:ext cx="570081" cy="5700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C7094B6-8BF6-449F-AB8D-8B0E2603574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202" y="3034962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E75976-C515-471C-9DC4-71B9585490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70" y="3010538"/>
            <a:ext cx="570080" cy="57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F153A38-E5B8-43F1-A465-022D8D12B0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1465" y="2453352"/>
            <a:ext cx="2105452" cy="10368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BEA008-0C8A-41B5-8470-A0F8F89387F5}"/>
              </a:ext>
            </a:extLst>
          </p:cNvPr>
          <p:cNvSpPr/>
          <p:nvPr/>
        </p:nvSpPr>
        <p:spPr>
          <a:xfrm>
            <a:off x="9904732" y="6384022"/>
            <a:ext cx="227887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5441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1132</TotalTime>
  <Words>530</Words>
  <Application>Microsoft Office PowerPoint</Application>
  <PresentationFormat>와이드스크린</PresentationFormat>
  <Paragraphs>165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Pretendard</vt:lpstr>
      <vt:lpstr>Pretendard ExtraBold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Administrator</cp:lastModifiedBy>
  <cp:revision>90</cp:revision>
  <dcterms:created xsi:type="dcterms:W3CDTF">2022-05-10T00:06:31Z</dcterms:created>
  <dcterms:modified xsi:type="dcterms:W3CDTF">2024-04-17T00:14:18Z</dcterms:modified>
</cp:coreProperties>
</file>